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8" r:id="rId2"/>
    <p:sldId id="257" r:id="rId3"/>
    <p:sldId id="267" r:id="rId4"/>
    <p:sldId id="283" r:id="rId5"/>
    <p:sldId id="284" r:id="rId6"/>
    <p:sldId id="285" r:id="rId7"/>
    <p:sldId id="286" r:id="rId8"/>
    <p:sldId id="287" r:id="rId9"/>
    <p:sldId id="268" r:id="rId10"/>
    <p:sldId id="269" r:id="rId11"/>
    <p:sldId id="289" r:id="rId12"/>
    <p:sldId id="290" r:id="rId13"/>
    <p:sldId id="288" r:id="rId14"/>
    <p:sldId id="264" r:id="rId15"/>
    <p:sldId id="272" r:id="rId16"/>
    <p:sldId id="265" r:id="rId17"/>
    <p:sldId id="271" r:id="rId18"/>
    <p:sldId id="273" r:id="rId19"/>
    <p:sldId id="275" r:id="rId20"/>
    <p:sldId id="276" r:id="rId21"/>
    <p:sldId id="277" r:id="rId22"/>
    <p:sldId id="278" r:id="rId23"/>
    <p:sldId id="279" r:id="rId24"/>
    <p:sldId id="294" r:id="rId25"/>
    <p:sldId id="295" r:id="rId26"/>
    <p:sldId id="296" r:id="rId27"/>
    <p:sldId id="281" r:id="rId28"/>
    <p:sldId id="282" r:id="rId29"/>
    <p:sldId id="293" r:id="rId30"/>
    <p:sldId id="292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415" autoAdjust="0"/>
  </p:normalViewPr>
  <p:slideViewPr>
    <p:cSldViewPr snapToObjects="1">
      <p:cViewPr varScale="1">
        <p:scale>
          <a:sx n="80" d="100"/>
          <a:sy n="80" d="100"/>
        </p:scale>
        <p:origin x="-2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6556D-FE40-BA49-965A-A9A3B081F437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0D4959-CFD4-2C4A-BA49-98E247835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80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Google’s Knowledge Graph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D4959-CFD4-2C4A-BA49-98E2478353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0427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Watson</a:t>
            </a:r>
            <a:r>
              <a:rPr lang="en-US" baseline="0" dirty="0" smtClean="0"/>
              <a:t> software is the cumulative bits of quite a few different systems, but several of the major components are graph analyses.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D4959-CFD4-2C4A-BA49-98E2478353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6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Researchers model the western US power grid as a graph to test resiliency in simulations of difference</a:t>
            </a:r>
            <a:r>
              <a:rPr lang="en-US" baseline="0" dirty="0" smtClean="0"/>
              <a:t> earthquake scenarios… But we’re here to talk about applications in enterprise settings, right?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D4959-CFD4-2C4A-BA49-98E24783533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227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Without citing some bullshit figure </a:t>
            </a:r>
            <a:r>
              <a:rPr lang="en-US" dirty="0" smtClean="0"/>
              <a:t>from an analyst, just know that the applications of enterprise data graphs are</a:t>
            </a:r>
            <a:r>
              <a:rPr lang="en-US" baseline="0" dirty="0" smtClean="0"/>
              <a:t> worth more billions than you can count. Consider the impact the </a:t>
            </a:r>
            <a:r>
              <a:rPr lang="en-US" baseline="0" dirty="0" err="1" smtClean="0"/>
              <a:t>pagerank</a:t>
            </a:r>
            <a:r>
              <a:rPr lang="en-US" baseline="0" dirty="0" smtClean="0"/>
              <a:t> algorithm has had on the world – spawned one of </a:t>
            </a:r>
            <a:r>
              <a:rPr lang="en-US" baseline="0" dirty="0" smtClean="0"/>
              <a:t>the largest and most successful companies in history.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D4959-CFD4-2C4A-BA49-98E2478353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42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Pronounced “oiler”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D4959-CFD4-2C4A-BA49-98E2478353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65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Nearly every discipline in math has some classic</a:t>
            </a:r>
            <a:r>
              <a:rPr lang="en-US" baseline="0" dirty="0" smtClean="0"/>
              <a:t> examples problems guaranteed to be in every textbook ever printed on the subject. In Statistics, it’s the Monty Hall problem. In graph theory / topology, it’s the Bridges of Konigsberg. [pronounced </a:t>
            </a:r>
            <a:r>
              <a:rPr lang="en-US" baseline="0" dirty="0" err="1" smtClean="0"/>
              <a:t>koe</a:t>
            </a:r>
            <a:r>
              <a:rPr lang="en-US" baseline="0" dirty="0" smtClean="0"/>
              <a:t>-</a:t>
            </a:r>
            <a:r>
              <a:rPr lang="en-US" baseline="0" dirty="0" err="1" smtClean="0"/>
              <a:t>nigs</a:t>
            </a:r>
            <a:r>
              <a:rPr lang="en-US" baseline="0" dirty="0" smtClean="0"/>
              <a:t>-berg]</a:t>
            </a:r>
          </a:p>
          <a:p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This guy, Leonhard Euler, was puzzled with a question in 1735 --- could you find a route through the city that would cross each bridge once and only once?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0D4959-CFD4-2C4A-BA49-98E2478353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7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D8C61-70D6-2C4F-AED5-BDF37E7F9F12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74844-ED8B-EE4E-8557-74EC18C1E2B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s://typesafe.com/platform/getstarted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hyperlink" Target="http://spark.apache.org/downloads.html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ongodb.org/ecosystem/drivers/java/" TargetMode="External"/><Relationship Id="rId4" Type="http://schemas.openxmlformats.org/officeDocument/2006/relationships/hyperlink" Target="https://github.com/mongodb/mongo-hadoop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hyperlink" Target="mailto:pat.white@synata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meetPat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raySlid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141A1B"/>
                </a:solidFill>
                <a:latin typeface="Lato Regular"/>
                <a:cs typeface="Lato Regular"/>
              </a:rPr>
              <a:t>Graph Analysis 101</a:t>
            </a:r>
            <a:endParaRPr lang="en-US" b="1" dirty="0">
              <a:solidFill>
                <a:srgbClr val="141A1B"/>
              </a:solidFill>
              <a:latin typeface="Lato Regular"/>
              <a:cs typeface="Lato Regular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3687763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 smtClean="0">
                <a:solidFill>
                  <a:srgbClr val="141A1B"/>
                </a:solidFill>
                <a:latin typeface="Lato Regular"/>
                <a:cs typeface="Lato Regular"/>
              </a:rPr>
              <a:t>Model data as graphs to provide structure to disparate information</a:t>
            </a:r>
          </a:p>
          <a:p>
            <a:pPr>
              <a:spcAft>
                <a:spcPts val="1200"/>
              </a:spcAft>
            </a:pPr>
            <a:r>
              <a:rPr lang="en-US" dirty="0" smtClean="0">
                <a:solidFill>
                  <a:srgbClr val="141A1B"/>
                </a:solidFill>
                <a:latin typeface="Lato Regular"/>
                <a:cs typeface="Lato Regular"/>
              </a:rPr>
              <a:t>Analyze the structure to learn</a:t>
            </a:r>
          </a:p>
          <a:p>
            <a:pPr>
              <a:spcAft>
                <a:spcPts val="1200"/>
              </a:spcAft>
            </a:pPr>
            <a:r>
              <a:rPr lang="en-US" dirty="0" smtClean="0">
                <a:solidFill>
                  <a:srgbClr val="141A1B"/>
                </a:solidFill>
                <a:latin typeface="Lato Regular"/>
                <a:cs typeface="Lato Regular"/>
              </a:rPr>
              <a:t>You </a:t>
            </a:r>
            <a:r>
              <a:rPr lang="en-US" b="1" i="1" u="sng" dirty="0" smtClean="0">
                <a:solidFill>
                  <a:srgbClr val="141A1B"/>
                </a:solidFill>
                <a:latin typeface="Lato Regular"/>
                <a:cs typeface="Lato Regular"/>
              </a:rPr>
              <a:t>do not</a:t>
            </a:r>
            <a:r>
              <a:rPr lang="en-US" b="1" i="1" dirty="0" smtClean="0">
                <a:solidFill>
                  <a:srgbClr val="141A1B"/>
                </a:solidFill>
                <a:latin typeface="Lato Regular"/>
                <a:cs typeface="Lato Regular"/>
              </a:rPr>
              <a:t> </a:t>
            </a:r>
            <a:r>
              <a:rPr lang="en-US" dirty="0" smtClean="0">
                <a:solidFill>
                  <a:srgbClr val="141A1B"/>
                </a:solidFill>
                <a:latin typeface="Lato Regular"/>
                <a:cs typeface="Lato Regular"/>
              </a:rPr>
              <a:t>need a math PhD!</a:t>
            </a:r>
          </a:p>
          <a:p>
            <a:pPr>
              <a:spcAft>
                <a:spcPts val="1200"/>
              </a:spcAft>
            </a:pPr>
            <a:r>
              <a:rPr lang="en-US" dirty="0" smtClean="0">
                <a:solidFill>
                  <a:srgbClr val="141A1B"/>
                </a:solidFill>
                <a:latin typeface="Lato Regular"/>
                <a:cs typeface="Lato Regular"/>
              </a:rPr>
              <a:t>So, this guy named Euler…</a:t>
            </a:r>
          </a:p>
          <a:p>
            <a:pPr>
              <a:spcAft>
                <a:spcPts val="1200"/>
              </a:spcAft>
            </a:pPr>
            <a:endParaRPr lang="en-US" dirty="0" smtClean="0">
              <a:solidFill>
                <a:srgbClr val="141A1B"/>
              </a:solidFill>
              <a:latin typeface="Lato Regular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884615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raySlid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00"/>
                </a:solidFill>
                <a:latin typeface="Lato Regular"/>
                <a:cs typeface="Lato Regular"/>
              </a:rPr>
              <a:t>Bridges of Konigsberg</a:t>
            </a:r>
            <a:endParaRPr lang="en-US" b="1" dirty="0">
              <a:solidFill>
                <a:srgbClr val="000000"/>
              </a:solidFill>
              <a:latin typeface="Lato Regular"/>
              <a:cs typeface="Lato Regular"/>
            </a:endParaRPr>
          </a:p>
        </p:txBody>
      </p:sp>
      <p:pic>
        <p:nvPicPr>
          <p:cNvPr id="6" name="Content Placeholder 5" descr="HistCityResearch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7" r="43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6659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00"/>
                </a:solidFill>
                <a:latin typeface="Lato Regular"/>
                <a:cs typeface="Lato Regular"/>
              </a:rPr>
              <a:t>Bridges of Konigsberg</a:t>
            </a:r>
            <a:endParaRPr lang="en-US" dirty="0"/>
          </a:p>
        </p:txBody>
      </p:sp>
      <p:pic>
        <p:nvPicPr>
          <p:cNvPr id="6" name="Content Placeholder 5" descr="HistCityResearch-highlighted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7" r="436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2803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What </a:t>
            </a:r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is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 a graph?</a:t>
            </a:r>
            <a:endParaRPr lang="en-US" dirty="0">
              <a:solidFill>
                <a:schemeClr val="bg2">
                  <a:lumMod val="10000"/>
                </a:schemeClr>
              </a:solidFill>
              <a:latin typeface="Lato Regular"/>
              <a:cs typeface="Lato Regula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Set of </a:t>
            </a:r>
            <a:r>
              <a:rPr lang="en-US" b="1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nodes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 and </a:t>
            </a:r>
            <a:r>
              <a:rPr lang="en-US" b="1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edges</a:t>
            </a:r>
            <a:endParaRPr lang="en-US" b="1" dirty="0">
              <a:solidFill>
                <a:schemeClr val="bg2">
                  <a:lumMod val="10000"/>
                </a:schemeClr>
              </a:solidFill>
              <a:latin typeface="Lato Regular"/>
              <a:cs typeface="Lato Regular"/>
            </a:endParaRPr>
          </a:p>
        </p:txBody>
      </p:sp>
      <p:pic>
        <p:nvPicPr>
          <p:cNvPr id="4" name="Picture 3" descr="Königsberg_graph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050" y="2615608"/>
            <a:ext cx="3333750" cy="2667000"/>
          </a:xfrm>
          <a:prstGeom prst="rect">
            <a:avLst/>
          </a:prstGeom>
        </p:spPr>
      </p:pic>
      <p:pic>
        <p:nvPicPr>
          <p:cNvPr id="5" name="Picture 4" descr="bridges-of-konigsberg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743200"/>
            <a:ext cx="4691701" cy="248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4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Overall Architecture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</a:pPr>
            <a:r>
              <a:rPr lang="en-US" dirty="0" err="1" smtClean="0">
                <a:latin typeface="Helvetica"/>
                <a:cs typeface="Helvetica"/>
              </a:rPr>
              <a:t>Scala</a:t>
            </a:r>
            <a:r>
              <a:rPr lang="en-US" dirty="0">
                <a:latin typeface="Helvetica"/>
                <a:cs typeface="Helvetica"/>
              </a:rPr>
              <a:t> </a:t>
            </a:r>
            <a:r>
              <a:rPr lang="en-US" dirty="0" smtClean="0">
                <a:latin typeface="Helvetica"/>
                <a:cs typeface="Helvetica"/>
              </a:rPr>
              <a:t>/ </a:t>
            </a:r>
            <a:r>
              <a:rPr lang="en-US" dirty="0" err="1" smtClean="0">
                <a:latin typeface="Helvetica"/>
                <a:cs typeface="Helvetica"/>
              </a:rPr>
              <a:t>Akka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Spark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Mongo</a:t>
            </a:r>
          </a:p>
          <a:p>
            <a:pPr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853078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Getting Started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>
            <a:normAutofit fontScale="85000" lnSpcReduction="10000"/>
          </a:bodyPr>
          <a:lstStyle/>
          <a:p>
            <a:pPr algn="ctr">
              <a:spcAft>
                <a:spcPts val="1200"/>
              </a:spcAft>
              <a:buNone/>
            </a:pPr>
            <a:r>
              <a:rPr lang="en-US" dirty="0" err="1" smtClean="0">
                <a:latin typeface="Helvetica"/>
                <a:cs typeface="Helvetica"/>
              </a:rPr>
              <a:t>Typesafe</a:t>
            </a:r>
            <a:r>
              <a:rPr lang="en-US" dirty="0" smtClean="0">
                <a:latin typeface="Helvetica"/>
                <a:cs typeface="Helvetica"/>
              </a:rPr>
              <a:t> Activator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Mongo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Sample </a:t>
            </a:r>
            <a:r>
              <a:rPr lang="en-US" dirty="0" smtClean="0">
                <a:latin typeface="Helvetica"/>
                <a:cs typeface="Helvetica"/>
              </a:rPr>
              <a:t>Data</a:t>
            </a:r>
          </a:p>
          <a:p>
            <a:pPr algn="ctr">
              <a:spcAft>
                <a:spcPts val="1200"/>
              </a:spcAft>
              <a:buNone/>
            </a:pPr>
            <a:endParaRPr lang="en-US" dirty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But, easier, just clone the repo: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>
                <a:latin typeface="Helvetica"/>
                <a:cs typeface="Helvetica"/>
              </a:rPr>
              <a:t>https://</a:t>
            </a:r>
            <a:r>
              <a:rPr lang="en-US" dirty="0" err="1">
                <a:latin typeface="Helvetica"/>
                <a:cs typeface="Helvetica"/>
              </a:rPr>
              <a:t>github.com</a:t>
            </a:r>
            <a:r>
              <a:rPr lang="en-US" dirty="0">
                <a:latin typeface="Helvetica"/>
                <a:cs typeface="Helvetica"/>
              </a:rPr>
              <a:t>/Synata/</a:t>
            </a:r>
            <a:r>
              <a:rPr lang="en-US" dirty="0" err="1">
                <a:latin typeface="Helvetica"/>
                <a:cs typeface="Helvetica"/>
              </a:rPr>
              <a:t>SparkGraphAnalysis.git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41136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Arial"/>
                <a:cs typeface="Arial"/>
              </a:rPr>
              <a:t>Typesafe</a:t>
            </a:r>
            <a:r>
              <a:rPr lang="en-US" dirty="0" smtClean="0">
                <a:latin typeface="Arial"/>
                <a:cs typeface="Arial"/>
              </a:rPr>
              <a:t> Activator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Optional, but Helpful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>
                <a:latin typeface="Helvetica"/>
                <a:cs typeface="Helvetica"/>
                <a:hlinkClick r:id="rId3"/>
              </a:rPr>
              <a:t>https://typesafe.com/platform/</a:t>
            </a:r>
            <a:r>
              <a:rPr lang="en-US" dirty="0" smtClean="0">
                <a:latin typeface="Helvetica"/>
                <a:cs typeface="Helvetica"/>
                <a:hlinkClick r:id="rId3"/>
              </a:rPr>
              <a:t>getstarted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Create a </a:t>
            </a:r>
            <a:r>
              <a:rPr lang="en-US" dirty="0" err="1" smtClean="0">
                <a:latin typeface="Helvetica"/>
                <a:cs typeface="Helvetica"/>
              </a:rPr>
              <a:t>Scala</a:t>
            </a:r>
            <a:r>
              <a:rPr lang="en-US" dirty="0" smtClean="0">
                <a:latin typeface="Helvetica"/>
                <a:cs typeface="Helvetica"/>
              </a:rPr>
              <a:t> Seed Project: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err="1" smtClean="0">
                <a:latin typeface="Helvetica"/>
                <a:cs typeface="Helvetica"/>
              </a:rPr>
              <a:t>SparkGraphAnalysis</a:t>
            </a:r>
            <a:endParaRPr lang="en-US" dirty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541109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Setup Your Project 1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Download Spark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>
                <a:latin typeface="Helvetica"/>
                <a:cs typeface="Helvetica"/>
                <a:hlinkClick r:id="rId3"/>
              </a:rPr>
              <a:t>http://spark.apache.org/</a:t>
            </a:r>
            <a:r>
              <a:rPr lang="en-US" dirty="0" smtClean="0">
                <a:latin typeface="Helvetica"/>
                <a:cs typeface="Helvetica"/>
                <a:hlinkClick r:id="rId3"/>
              </a:rPr>
              <a:t>downloads.html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IMPORTANT: Pay attention to </a:t>
            </a:r>
            <a:r>
              <a:rPr lang="en-US" dirty="0" err="1" smtClean="0">
                <a:latin typeface="Helvetica"/>
                <a:cs typeface="Helvetica"/>
              </a:rPr>
              <a:t>Hadoop</a:t>
            </a:r>
            <a:r>
              <a:rPr lang="en-US" dirty="0" smtClean="0">
                <a:latin typeface="Helvetica"/>
                <a:cs typeface="Helvetica"/>
              </a:rPr>
              <a:t> Version…</a:t>
            </a: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2783721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Download Spark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36700"/>
            <a:ext cx="91440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40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Setup Your Project 2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297363"/>
          </a:xfrm>
        </p:spPr>
        <p:txBody>
          <a:bodyPr>
            <a:normAutofit fontScale="77500" lnSpcReduction="20000"/>
          </a:bodyPr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Download Mongo Java Driver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>
                <a:latin typeface="Helvetica"/>
                <a:cs typeface="Helvetica"/>
                <a:hlinkClick r:id="rId3"/>
              </a:rPr>
              <a:t>http://docs.mongodb.org/ecosystem/drivers/java</a:t>
            </a:r>
            <a:r>
              <a:rPr lang="en-US" dirty="0" smtClean="0">
                <a:latin typeface="Helvetica"/>
                <a:cs typeface="Helvetica"/>
                <a:hlinkClick r:id="rId3"/>
              </a:rPr>
              <a:t>/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And Mongo </a:t>
            </a:r>
            <a:r>
              <a:rPr lang="en-US" dirty="0" err="1" smtClean="0">
                <a:latin typeface="Helvetica"/>
                <a:cs typeface="Helvetica"/>
              </a:rPr>
              <a:t>Hadoop</a:t>
            </a:r>
            <a:r>
              <a:rPr lang="en-US" dirty="0" smtClean="0">
                <a:latin typeface="Helvetica"/>
                <a:cs typeface="Helvetica"/>
              </a:rPr>
              <a:t> Connector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>
                <a:latin typeface="Helvetica"/>
                <a:cs typeface="Helvetica"/>
                <a:hlinkClick r:id="rId4"/>
              </a:rPr>
              <a:t>https://github.com/mongodb/mongo-</a:t>
            </a:r>
            <a:r>
              <a:rPr lang="en-US" dirty="0" smtClean="0">
                <a:latin typeface="Helvetica"/>
                <a:cs typeface="Helvetica"/>
                <a:hlinkClick r:id="rId4"/>
              </a:rPr>
              <a:t>hadoop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IMPORTANT: Pay attention to </a:t>
            </a:r>
            <a:r>
              <a:rPr lang="en-US" dirty="0" err="1" smtClean="0">
                <a:latin typeface="Helvetica"/>
                <a:cs typeface="Helvetica"/>
              </a:rPr>
              <a:t>Hadoop</a:t>
            </a:r>
            <a:r>
              <a:rPr lang="en-US" dirty="0" smtClean="0">
                <a:latin typeface="Helvetica"/>
                <a:cs typeface="Helvetica"/>
              </a:rPr>
              <a:t> Version</a:t>
            </a:r>
            <a:r>
              <a:rPr lang="en-US" dirty="0" smtClean="0">
                <a:latin typeface="Helvetica"/>
                <a:cs typeface="Helvetica"/>
              </a:rPr>
              <a:t>…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We want 2.4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081653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Agenda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Intro To Graphs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Overall Architecture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>
                <a:latin typeface="Helvetica"/>
                <a:cs typeface="Helvetica"/>
              </a:rPr>
              <a:t>Setup Your Environment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err="1" smtClean="0">
                <a:latin typeface="Helvetica"/>
                <a:cs typeface="Helvetica"/>
              </a:rPr>
              <a:t>GraphX</a:t>
            </a:r>
            <a:r>
              <a:rPr lang="en-US" dirty="0" smtClean="0">
                <a:latin typeface="Helvetica"/>
                <a:cs typeface="Helvetica"/>
              </a:rPr>
              <a:t> Out of the Box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Implementing Your Own </a:t>
            </a:r>
            <a:r>
              <a:rPr lang="en-US" dirty="0" err="1" smtClean="0">
                <a:latin typeface="Helvetica"/>
                <a:cs typeface="Helvetica"/>
              </a:rPr>
              <a:t>Algo’s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All Files Go Into Lib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This is one of the Gotchas: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>
                <a:latin typeface="Helvetica"/>
                <a:cs typeface="Helvetica"/>
              </a:rPr>
              <a:t>T</a:t>
            </a:r>
            <a:r>
              <a:rPr lang="en-US" dirty="0" smtClean="0">
                <a:latin typeface="Helvetica"/>
                <a:cs typeface="Helvetica"/>
              </a:rPr>
              <a:t>he Maven hosted versions don’t always have the correct </a:t>
            </a:r>
            <a:r>
              <a:rPr lang="en-US" dirty="0" err="1" smtClean="0">
                <a:latin typeface="Helvetica"/>
                <a:cs typeface="Helvetica"/>
              </a:rPr>
              <a:t>Hadoop</a:t>
            </a:r>
            <a:r>
              <a:rPr lang="en-US" dirty="0" smtClean="0">
                <a:latin typeface="Helvetica"/>
                <a:cs typeface="Helvetica"/>
              </a:rPr>
              <a:t> Version / Aren’t Consistent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So, Easier to </a:t>
            </a:r>
            <a:r>
              <a:rPr lang="en-US" b="1" dirty="0" smtClean="0">
                <a:latin typeface="Helvetica"/>
                <a:cs typeface="Helvetica"/>
              </a:rPr>
              <a:t>Download and Manage Manually</a:t>
            </a:r>
          </a:p>
          <a:p>
            <a:pPr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79058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SBT Assembly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Another Gotcha: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You need to create a single, distributable jar for Spark</a:t>
            </a: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SBT Assembly works well, </a:t>
            </a:r>
            <a:r>
              <a:rPr lang="en-US" b="1" dirty="0" smtClean="0">
                <a:latin typeface="Helvetica"/>
                <a:cs typeface="Helvetica"/>
              </a:rPr>
              <a:t>but there are tricky parts</a:t>
            </a:r>
          </a:p>
          <a:p>
            <a:pPr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16999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SBT Assembly (continued)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Create File project/</a:t>
            </a:r>
            <a:r>
              <a:rPr lang="en-US" dirty="0" err="1" smtClean="0">
                <a:latin typeface="Helvetica"/>
                <a:cs typeface="Helvetica"/>
              </a:rPr>
              <a:t>plugins.sbt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Add Line:</a:t>
            </a:r>
          </a:p>
          <a:p>
            <a:pPr algn="ctr">
              <a:spcAft>
                <a:spcPts val="1200"/>
              </a:spcAft>
              <a:buNone/>
            </a:pPr>
            <a:r>
              <a:rPr lang="en-US" sz="2000" dirty="0" err="1">
                <a:latin typeface="Helvetica"/>
                <a:cs typeface="Helvetica"/>
              </a:rPr>
              <a:t>addSbtPlugin</a:t>
            </a:r>
            <a:r>
              <a:rPr lang="en-US" sz="2000" dirty="0">
                <a:latin typeface="Helvetica"/>
                <a:cs typeface="Helvetica"/>
              </a:rPr>
              <a:t>("com.eed3si9n" % "</a:t>
            </a:r>
            <a:r>
              <a:rPr lang="en-US" sz="2000" dirty="0" err="1">
                <a:latin typeface="Helvetica"/>
                <a:cs typeface="Helvetica"/>
              </a:rPr>
              <a:t>sbt</a:t>
            </a:r>
            <a:r>
              <a:rPr lang="en-US" sz="2000" dirty="0">
                <a:latin typeface="Helvetica"/>
                <a:cs typeface="Helvetica"/>
              </a:rPr>
              <a:t>-assembly" % "0.11.2")</a:t>
            </a:r>
          </a:p>
          <a:p>
            <a:pPr algn="ctr">
              <a:spcAft>
                <a:spcPts val="1200"/>
              </a:spcAft>
              <a:buNone/>
            </a:pP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718964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SBT Assembly (continued)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>
            <a:noAutofit/>
          </a:bodyPr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Create File </a:t>
            </a:r>
            <a:r>
              <a:rPr lang="en-US" dirty="0" err="1" smtClean="0">
                <a:latin typeface="Helvetica"/>
                <a:cs typeface="Helvetica"/>
              </a:rPr>
              <a:t>assembly.sbt</a:t>
            </a:r>
            <a:endParaRPr lang="en-US" dirty="0" smtClean="0"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latin typeface="Helvetica"/>
                <a:cs typeface="Helvetica"/>
              </a:rPr>
              <a:t>Add:</a:t>
            </a:r>
          </a:p>
          <a:p>
            <a:pPr>
              <a:buNone/>
            </a:pPr>
            <a:r>
              <a:rPr lang="en-US" sz="1600" dirty="0">
                <a:latin typeface="Helvetica"/>
                <a:cs typeface="Helvetica"/>
              </a:rPr>
              <a:t>import </a:t>
            </a:r>
            <a:r>
              <a:rPr lang="en-US" sz="1600" dirty="0" err="1">
                <a:latin typeface="Helvetica"/>
                <a:cs typeface="Helvetica"/>
              </a:rPr>
              <a:t>AssemblyKeys</a:t>
            </a:r>
            <a:r>
              <a:rPr lang="en-US" sz="1600" dirty="0">
                <a:latin typeface="Helvetica"/>
                <a:cs typeface="Helvetica"/>
              </a:rPr>
              <a:t>._</a:t>
            </a:r>
          </a:p>
          <a:p>
            <a:pPr>
              <a:buNone/>
            </a:pPr>
            <a:endParaRPr lang="en-US" sz="1600" dirty="0">
              <a:latin typeface="Helvetica"/>
              <a:cs typeface="Helvetica"/>
            </a:endParaRPr>
          </a:p>
          <a:p>
            <a:pPr>
              <a:buNone/>
            </a:pPr>
            <a:r>
              <a:rPr lang="en-US" sz="1600" dirty="0" err="1">
                <a:latin typeface="Helvetica"/>
                <a:cs typeface="Helvetica"/>
              </a:rPr>
              <a:t>assemblySettings</a:t>
            </a:r>
            <a:endParaRPr lang="en-US" sz="1600" dirty="0">
              <a:latin typeface="Helvetica"/>
              <a:cs typeface="Helvetica"/>
            </a:endParaRPr>
          </a:p>
          <a:p>
            <a:pPr>
              <a:buNone/>
            </a:pPr>
            <a:endParaRPr lang="en-US" sz="1600" dirty="0">
              <a:latin typeface="Helvetica"/>
              <a:cs typeface="Helvetica"/>
            </a:endParaRPr>
          </a:p>
          <a:p>
            <a:pPr>
              <a:buNone/>
            </a:pPr>
            <a:r>
              <a:rPr lang="en-US" sz="1600" dirty="0">
                <a:latin typeface="Helvetica"/>
                <a:cs typeface="Helvetica"/>
              </a:rPr>
              <a:t>test in assembly := {}</a:t>
            </a:r>
          </a:p>
          <a:p>
            <a:pPr>
              <a:buNone/>
            </a:pPr>
            <a:endParaRPr lang="en-US" sz="1600" dirty="0">
              <a:latin typeface="Helvetica"/>
              <a:cs typeface="Helvetica"/>
            </a:endParaRPr>
          </a:p>
          <a:p>
            <a:pPr>
              <a:buNone/>
            </a:pPr>
            <a:r>
              <a:rPr lang="en-US" sz="1600" dirty="0" err="1">
                <a:latin typeface="Helvetica"/>
                <a:cs typeface="Helvetica"/>
              </a:rPr>
              <a:t>excludedJars</a:t>
            </a:r>
            <a:r>
              <a:rPr lang="en-US" sz="1600" dirty="0">
                <a:latin typeface="Helvetica"/>
                <a:cs typeface="Helvetica"/>
              </a:rPr>
              <a:t> in assembly &lt;&lt;= (</a:t>
            </a:r>
            <a:r>
              <a:rPr lang="en-US" sz="1600" dirty="0" err="1">
                <a:latin typeface="Helvetica"/>
                <a:cs typeface="Helvetica"/>
              </a:rPr>
              <a:t>fullClasspath</a:t>
            </a:r>
            <a:r>
              <a:rPr lang="en-US" sz="1600" dirty="0">
                <a:latin typeface="Helvetica"/>
                <a:cs typeface="Helvetica"/>
              </a:rPr>
              <a:t> in assembly) map { </a:t>
            </a:r>
            <a:r>
              <a:rPr lang="en-US" sz="1600" dirty="0" err="1">
                <a:latin typeface="Helvetica"/>
                <a:cs typeface="Helvetica"/>
              </a:rPr>
              <a:t>cp</a:t>
            </a:r>
            <a:r>
              <a:rPr lang="en-US" sz="1600" dirty="0">
                <a:latin typeface="Helvetica"/>
                <a:cs typeface="Helvetica"/>
              </a:rPr>
              <a:t> =&gt;</a:t>
            </a:r>
          </a:p>
          <a:p>
            <a:pPr>
              <a:buNone/>
            </a:pPr>
            <a:r>
              <a:rPr lang="en-US" sz="1600" dirty="0">
                <a:latin typeface="Helvetica"/>
                <a:cs typeface="Helvetica"/>
              </a:rPr>
              <a:t>  </a:t>
            </a:r>
            <a:r>
              <a:rPr lang="en-US" sz="1600" dirty="0" err="1">
                <a:latin typeface="Helvetica"/>
                <a:cs typeface="Helvetica"/>
              </a:rPr>
              <a:t>cp.filter</a:t>
            </a:r>
            <a:r>
              <a:rPr lang="en-US" sz="1600" dirty="0">
                <a:latin typeface="Helvetica"/>
                <a:cs typeface="Helvetica"/>
              </a:rPr>
              <a:t>(m =&gt; {</a:t>
            </a:r>
          </a:p>
          <a:p>
            <a:pPr>
              <a:buNone/>
            </a:pPr>
            <a:r>
              <a:rPr lang="en-US" sz="1600" dirty="0">
                <a:latin typeface="Helvetica"/>
                <a:cs typeface="Helvetica"/>
              </a:rPr>
              <a:t>    </a:t>
            </a:r>
            <a:r>
              <a:rPr lang="en-US" sz="1600" dirty="0" err="1">
                <a:latin typeface="Helvetica"/>
                <a:cs typeface="Helvetica"/>
              </a:rPr>
              <a:t>m.data.getName</a:t>
            </a:r>
            <a:r>
              <a:rPr lang="en-US" sz="1600" dirty="0">
                <a:latin typeface="Helvetica"/>
                <a:cs typeface="Helvetica"/>
              </a:rPr>
              <a:t> == "spark-assembly-1.1.0-hadoop2.4.0.jar" ||</a:t>
            </a:r>
          </a:p>
          <a:p>
            <a:pPr>
              <a:buNone/>
            </a:pPr>
            <a:r>
              <a:rPr lang="en-US" sz="1600" dirty="0">
                <a:latin typeface="Helvetica"/>
                <a:cs typeface="Helvetica"/>
              </a:rPr>
              <a:t>      </a:t>
            </a:r>
            <a:r>
              <a:rPr lang="en-US" sz="1600" dirty="0" err="1">
                <a:latin typeface="Helvetica"/>
                <a:cs typeface="Helvetica"/>
              </a:rPr>
              <a:t>m.data.getName</a:t>
            </a:r>
            <a:r>
              <a:rPr lang="en-US" sz="1600" dirty="0">
                <a:latin typeface="Helvetica"/>
                <a:cs typeface="Helvetica"/>
              </a:rPr>
              <a:t> == "akka-remote_2.10-2.2.3-shaded-protobuf.jar" ||</a:t>
            </a:r>
          </a:p>
          <a:p>
            <a:pPr>
              <a:buNone/>
            </a:pPr>
            <a:r>
              <a:rPr lang="en-US" sz="1600" dirty="0">
                <a:latin typeface="Helvetica"/>
                <a:cs typeface="Helvetica"/>
              </a:rPr>
              <a:t>      </a:t>
            </a:r>
            <a:r>
              <a:rPr lang="en-US" sz="1600" dirty="0" err="1">
                <a:latin typeface="Helvetica"/>
                <a:cs typeface="Helvetica"/>
              </a:rPr>
              <a:t>m.data.getName</a:t>
            </a:r>
            <a:r>
              <a:rPr lang="en-US" sz="1600" dirty="0">
                <a:latin typeface="Helvetica"/>
                <a:cs typeface="Helvetica"/>
              </a:rPr>
              <a:t> == "akka-actor_2.10-2.2.3-shaded-protobuf.jar"</a:t>
            </a:r>
          </a:p>
          <a:p>
            <a:pPr>
              <a:buNone/>
            </a:pPr>
            <a:r>
              <a:rPr lang="en-US" sz="1600" dirty="0">
                <a:latin typeface="Helvetica"/>
                <a:cs typeface="Helvetica"/>
              </a:rPr>
              <a:t>  })</a:t>
            </a:r>
          </a:p>
          <a:p>
            <a:pPr>
              <a:buNone/>
            </a:pPr>
            <a:r>
              <a:rPr lang="en-US" sz="1600" dirty="0">
                <a:latin typeface="Helvetica"/>
                <a:cs typeface="Helvetica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410316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Load Your Sample Data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>
            <a:noAutofit/>
          </a:bodyPr>
          <a:lstStyle/>
          <a:p>
            <a:pPr algn="ctr">
              <a:spcAft>
                <a:spcPts val="1200"/>
              </a:spcAft>
              <a:buNone/>
            </a:pPr>
            <a:r>
              <a:rPr lang="en-US" sz="4000" dirty="0" smtClean="0">
                <a:latin typeface="Helvetica"/>
                <a:cs typeface="Helvetica"/>
              </a:rPr>
              <a:t>Google for “Gmail Rest API </a:t>
            </a:r>
            <a:r>
              <a:rPr lang="en-US" sz="4000" dirty="0" err="1" smtClean="0">
                <a:latin typeface="Helvetica"/>
                <a:cs typeface="Helvetica"/>
              </a:rPr>
              <a:t>Playgroud</a:t>
            </a:r>
            <a:r>
              <a:rPr lang="en-US" sz="4000" dirty="0" smtClean="0">
                <a:latin typeface="Helvetica"/>
                <a:cs typeface="Helvetica"/>
              </a:rPr>
              <a:t>”</a:t>
            </a:r>
          </a:p>
          <a:p>
            <a:pPr algn="ctr">
              <a:spcAft>
                <a:spcPts val="1200"/>
              </a:spcAft>
              <a:buNone/>
            </a:pPr>
            <a:r>
              <a:rPr lang="en-US" sz="4000" dirty="0" smtClean="0">
                <a:latin typeface="Helvetica"/>
                <a:cs typeface="Helvetica"/>
              </a:rPr>
              <a:t>Click “Authorize </a:t>
            </a:r>
            <a:r>
              <a:rPr lang="en-US" sz="4000" dirty="0" err="1" smtClean="0">
                <a:latin typeface="Helvetica"/>
                <a:cs typeface="Helvetica"/>
              </a:rPr>
              <a:t>Oauth</a:t>
            </a:r>
            <a:r>
              <a:rPr lang="en-US" sz="4000" dirty="0" smtClean="0">
                <a:latin typeface="Helvetica"/>
                <a:cs typeface="Helvetica"/>
              </a:rPr>
              <a:t>”</a:t>
            </a:r>
          </a:p>
          <a:p>
            <a:pPr algn="ctr">
              <a:spcAft>
                <a:spcPts val="1200"/>
              </a:spcAft>
              <a:buNone/>
            </a:pPr>
            <a:r>
              <a:rPr lang="en-US" sz="4000" dirty="0" smtClean="0">
                <a:latin typeface="Helvetica"/>
                <a:cs typeface="Helvetica"/>
              </a:rPr>
              <a:t>From the request, grab your token: </a:t>
            </a:r>
          </a:p>
          <a:p>
            <a:pPr algn="ctr">
              <a:spcAft>
                <a:spcPts val="1200"/>
              </a:spcAft>
              <a:buNone/>
            </a:pPr>
            <a:r>
              <a:rPr lang="en-US" sz="4000" dirty="0" smtClean="0">
                <a:latin typeface="Helvetica"/>
                <a:cs typeface="Helvetica"/>
              </a:rPr>
              <a:t>Authorization: Bearer &lt;Your Token&gt;</a:t>
            </a:r>
          </a:p>
          <a:p>
            <a:pPr algn="ctr">
              <a:spcAft>
                <a:spcPts val="1200"/>
              </a:spcAft>
              <a:buNone/>
            </a:pPr>
            <a:endParaRPr lang="en-US" sz="44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0511368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Load Your Sample Data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>
            <a:noAutofit/>
          </a:bodyPr>
          <a:lstStyle/>
          <a:p>
            <a:pPr algn="ctr">
              <a:spcAft>
                <a:spcPts val="1200"/>
              </a:spcAft>
              <a:buNone/>
            </a:pPr>
            <a:r>
              <a:rPr lang="en-US" sz="4000" dirty="0" smtClean="0">
                <a:latin typeface="Helvetica"/>
                <a:cs typeface="Helvetica"/>
              </a:rPr>
              <a:t>Run:</a:t>
            </a:r>
          </a:p>
          <a:p>
            <a:pPr algn="ctr">
              <a:spcAft>
                <a:spcPts val="1200"/>
              </a:spcAft>
              <a:buNone/>
            </a:pPr>
            <a:r>
              <a:rPr lang="en-US" sz="4000" dirty="0" err="1" smtClean="0">
                <a:latin typeface="Helvetica"/>
                <a:cs typeface="Helvetica"/>
              </a:rPr>
              <a:t>sbt</a:t>
            </a:r>
            <a:r>
              <a:rPr lang="en-US" sz="4000" dirty="0" smtClean="0">
                <a:latin typeface="Helvetica"/>
                <a:cs typeface="Helvetica"/>
              </a:rPr>
              <a:t> “run load &lt;Your Token&gt;”</a:t>
            </a:r>
          </a:p>
          <a:p>
            <a:pPr algn="ctr">
              <a:spcAft>
                <a:spcPts val="1200"/>
              </a:spcAft>
              <a:buNone/>
            </a:pPr>
            <a:endParaRPr lang="en-US" sz="44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604799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Working with Graphs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>
            <a:noAutofit/>
          </a:bodyPr>
          <a:lstStyle/>
          <a:p>
            <a:pPr algn="ctr">
              <a:spcAft>
                <a:spcPts val="1200"/>
              </a:spcAft>
              <a:buNone/>
            </a:pPr>
            <a:r>
              <a:rPr lang="en-US" sz="4000" dirty="0" smtClean="0">
                <a:latin typeface="Helvetica"/>
                <a:cs typeface="Helvetica"/>
              </a:rPr>
              <a:t>3 Things:</a:t>
            </a:r>
          </a:p>
          <a:p>
            <a:pPr algn="ctr">
              <a:spcAft>
                <a:spcPts val="1200"/>
              </a:spcAft>
              <a:buNone/>
            </a:pPr>
            <a:r>
              <a:rPr lang="en-US" sz="4000" dirty="0" smtClean="0">
                <a:latin typeface="Helvetica"/>
                <a:cs typeface="Helvetica"/>
              </a:rPr>
              <a:t>Storing Graphs</a:t>
            </a:r>
          </a:p>
          <a:p>
            <a:pPr algn="ctr">
              <a:spcAft>
                <a:spcPts val="1200"/>
              </a:spcAft>
              <a:buNone/>
            </a:pPr>
            <a:r>
              <a:rPr lang="en-US" sz="4000" dirty="0" smtClean="0">
                <a:latin typeface="Helvetica"/>
                <a:cs typeface="Helvetica"/>
              </a:rPr>
              <a:t>Querying Graphs</a:t>
            </a:r>
          </a:p>
          <a:p>
            <a:pPr algn="ctr">
              <a:spcAft>
                <a:spcPts val="1200"/>
              </a:spcAft>
              <a:buNone/>
            </a:pPr>
            <a:r>
              <a:rPr lang="en-US" sz="4000" smtClean="0">
                <a:latin typeface="Helvetica"/>
                <a:cs typeface="Helvetica"/>
              </a:rPr>
              <a:t>Analyzing Graphs</a:t>
            </a:r>
            <a:endParaRPr lang="en-US" sz="44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025757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urple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0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Let’s Get Coding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1355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urple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/>
                <a:cs typeface="Arial"/>
              </a:rPr>
              <a:t>Update </a:t>
            </a:r>
            <a:r>
              <a:rPr lang="en-US" b="1" dirty="0" err="1" smtClean="0">
                <a:solidFill>
                  <a:schemeClr val="bg1"/>
                </a:solidFill>
                <a:latin typeface="Arial"/>
                <a:cs typeface="Arial"/>
              </a:rPr>
              <a:t>Build.sbt</a:t>
            </a:r>
            <a:endParaRPr lang="en-US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Change Name</a:t>
            </a:r>
          </a:p>
          <a:p>
            <a:pPr algn="ctr">
              <a:spcAft>
                <a:spcPts val="1200"/>
              </a:spcAft>
              <a:buNone/>
            </a:pPr>
            <a:r>
              <a:rPr lang="en-US" b="1" dirty="0" smtClean="0">
                <a:solidFill>
                  <a:srgbClr val="FFFFFF"/>
                </a:solidFill>
                <a:latin typeface="Helvetica"/>
                <a:cs typeface="Helvetica"/>
              </a:rPr>
              <a:t>Change </a:t>
            </a:r>
            <a:r>
              <a:rPr lang="en-US" b="1" dirty="0" err="1" smtClean="0">
                <a:solidFill>
                  <a:srgbClr val="FFFFFF"/>
                </a:solidFill>
                <a:latin typeface="Helvetica"/>
                <a:cs typeface="Helvetica"/>
              </a:rPr>
              <a:t>Scala</a:t>
            </a:r>
            <a:r>
              <a:rPr lang="en-US" b="1" dirty="0" smtClean="0">
                <a:solidFill>
                  <a:srgbClr val="FFFFFF"/>
                </a:solidFill>
                <a:latin typeface="Helvetica"/>
                <a:cs typeface="Helvetica"/>
              </a:rPr>
              <a:t> Version</a:t>
            </a:r>
          </a:p>
          <a:p>
            <a:pPr algn="ctr">
              <a:spcAft>
                <a:spcPts val="1200"/>
              </a:spcAft>
              <a:buNone/>
            </a:pPr>
            <a:endParaRPr lang="en-US" b="1" dirty="0">
              <a:solidFill>
                <a:srgbClr val="FFFFFF"/>
              </a:solidFill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b="1" dirty="0" smtClean="0">
                <a:solidFill>
                  <a:srgbClr val="FFFFFF"/>
                </a:solidFill>
                <a:latin typeface="Helvetica"/>
                <a:cs typeface="Helvetica"/>
              </a:rPr>
              <a:t>Important: </a:t>
            </a: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Watch Your Versions!</a:t>
            </a:r>
            <a:endParaRPr lang="en-US" dirty="0" smtClean="0">
              <a:latin typeface="Helvetica"/>
              <a:cs typeface="Helvetica"/>
            </a:endParaRPr>
          </a:p>
          <a:p>
            <a:pPr>
              <a:buNone/>
            </a:pP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1027850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00"/>
                </a:solidFill>
                <a:latin typeface="Lato Regular"/>
                <a:cs typeface="Lato Regular"/>
              </a:rPr>
              <a:t>Appendix – </a:t>
            </a:r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Graph Analysis</a:t>
            </a:r>
            <a:endParaRPr lang="en-US" b="1" dirty="0">
              <a:solidFill>
                <a:srgbClr val="000000"/>
              </a:solidFill>
              <a:latin typeface="Lato Regular"/>
              <a:cs typeface="Lato Regula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Where to learn about graph analysis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MOOCs:</a:t>
            </a:r>
          </a:p>
          <a:p>
            <a:pPr lvl="2"/>
            <a:r>
              <a:rPr lang="en-US" i="1" dirty="0" err="1" smtClean="0">
                <a:solidFill>
                  <a:srgbClr val="000000"/>
                </a:solidFill>
                <a:latin typeface="Lato Regular"/>
                <a:cs typeface="Lato Regular"/>
              </a:rPr>
              <a:t>Coursera</a:t>
            </a:r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 – Social Network Analysis, Mining Massive Data Sets </a:t>
            </a:r>
          </a:p>
          <a:p>
            <a:pPr lvl="2"/>
            <a:r>
              <a:rPr lang="en-US" i="1" dirty="0" err="1" smtClean="0">
                <a:solidFill>
                  <a:srgbClr val="000000"/>
                </a:solidFill>
                <a:latin typeface="Lato Regular"/>
                <a:cs typeface="Lato Regular"/>
              </a:rPr>
              <a:t>Udacity</a:t>
            </a:r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 – Introduction to Algorithms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Books: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Networks, Crowds, and Markets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Mining the Social Web, 2</a:t>
            </a:r>
            <a:r>
              <a:rPr lang="en-US" baseline="30000" dirty="0" smtClean="0">
                <a:solidFill>
                  <a:srgbClr val="000000"/>
                </a:solidFill>
                <a:latin typeface="Lato Regular"/>
                <a:cs typeface="Lato Regular"/>
              </a:rPr>
              <a:t>nd</a:t>
            </a:r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 Edition</a:t>
            </a:r>
          </a:p>
          <a:p>
            <a:pPr lvl="2"/>
            <a:r>
              <a:rPr lang="en-US" dirty="0" smtClean="0">
                <a:solidFill>
                  <a:srgbClr val="000000"/>
                </a:solidFill>
                <a:latin typeface="Lato Regular"/>
                <a:cs typeface="Lato Regular"/>
              </a:rPr>
              <a:t>Introductory Graph Theory</a:t>
            </a:r>
          </a:p>
          <a:p>
            <a:pPr lvl="2"/>
            <a:endParaRPr lang="en-US" dirty="0" smtClean="0">
              <a:solidFill>
                <a:srgbClr val="000000"/>
              </a:solidFill>
              <a:latin typeface="Lato Regular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573621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tx1">
                    <a:lumMod val="50000"/>
                  </a:schemeClr>
                </a:solidFill>
                <a:latin typeface="Lato Regular"/>
                <a:cs typeface="Lato Regular"/>
              </a:rPr>
              <a:t>Intro to Graphs</a:t>
            </a:r>
            <a:endParaRPr lang="en-US" b="1" dirty="0">
              <a:solidFill>
                <a:schemeClr val="tx1">
                  <a:lumMod val="50000"/>
                </a:schemeClr>
              </a:solidFill>
              <a:latin typeface="Lato Regular"/>
              <a:cs typeface="Lato Regular"/>
            </a:endParaRPr>
          </a:p>
        </p:txBody>
      </p:sp>
      <p:pic>
        <p:nvPicPr>
          <p:cNvPr id="8" name="Content Placeholder 7" descr="facebook-network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046" r="-41046" b="-146"/>
          <a:stretch/>
        </p:blipFill>
        <p:spPr>
          <a:xfrm>
            <a:off x="1981200" y="1600200"/>
            <a:ext cx="8229600" cy="4525963"/>
          </a:xfrm>
        </p:spPr>
      </p:pic>
      <p:pic>
        <p:nvPicPr>
          <p:cNvPr id="9" name="Picture 8" descr="FB-f-Logo__blue_51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301" y="1997841"/>
            <a:ext cx="990600" cy="990600"/>
          </a:xfrm>
          <a:prstGeom prst="rect">
            <a:avLst/>
          </a:prstGeom>
        </p:spPr>
      </p:pic>
      <p:pic>
        <p:nvPicPr>
          <p:cNvPr id="10" name="Picture 9" descr="Twitter_logo_blue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581400"/>
            <a:ext cx="1145201" cy="931041"/>
          </a:xfrm>
          <a:prstGeom prst="rect">
            <a:avLst/>
          </a:prstGeom>
        </p:spPr>
      </p:pic>
      <p:pic>
        <p:nvPicPr>
          <p:cNvPr id="11" name="Picture 10" descr="LinkedIn-InBug-2CRev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301" y="5044089"/>
            <a:ext cx="1102553" cy="97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4025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urple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/>
                <a:cs typeface="Arial"/>
              </a:rPr>
              <a:t>Thanks!</a:t>
            </a:r>
            <a:endParaRPr lang="en-US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438400"/>
            <a:ext cx="8229600" cy="36877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</a:pPr>
            <a:r>
              <a:rPr lang="en-US" dirty="0" smtClean="0">
                <a:solidFill>
                  <a:srgbClr val="FFFFFF"/>
                </a:solidFill>
                <a:latin typeface="Helvetica"/>
                <a:cs typeface="Helvetica"/>
              </a:rPr>
              <a:t>Patrick White</a:t>
            </a:r>
            <a:endParaRPr lang="en-US" dirty="0" smtClean="0">
              <a:solidFill>
                <a:srgbClr val="FFFFFF"/>
              </a:solidFill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b="1" dirty="0" smtClean="0">
                <a:solidFill>
                  <a:srgbClr val="FFFFFF"/>
                </a:solidFill>
                <a:latin typeface="Helvetica"/>
                <a:cs typeface="Helvetica"/>
                <a:hlinkClick r:id="rId3"/>
              </a:rPr>
              <a:t>pat.white@synata.com</a:t>
            </a:r>
            <a:endParaRPr lang="en-US" b="1" dirty="0" smtClean="0">
              <a:solidFill>
                <a:srgbClr val="FFFFFF"/>
              </a:solidFill>
              <a:latin typeface="Helvetica"/>
              <a:cs typeface="Helvetica"/>
            </a:endParaRPr>
          </a:p>
          <a:p>
            <a:pPr algn="ctr">
              <a:spcAft>
                <a:spcPts val="1200"/>
              </a:spcAft>
              <a:buNone/>
            </a:pPr>
            <a:r>
              <a:rPr lang="en-US" b="1" dirty="0" smtClean="0">
                <a:solidFill>
                  <a:srgbClr val="FFFFFF"/>
                </a:solidFill>
                <a:latin typeface="Helvetica"/>
                <a:cs typeface="Helvetica"/>
              </a:rPr>
              <a:t>@</a:t>
            </a:r>
            <a:r>
              <a:rPr lang="en-US" b="1" dirty="0" err="1" smtClean="0">
                <a:solidFill>
                  <a:srgbClr val="FFFFFF"/>
                </a:solidFill>
                <a:latin typeface="Helvetica"/>
                <a:cs typeface="Helvetica"/>
              </a:rPr>
              <a:t>patwhite</a:t>
            </a:r>
            <a:endParaRPr lang="en-US" b="1" dirty="0" smtClean="0">
              <a:solidFill>
                <a:srgbClr val="FFFFFF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25346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 Regular"/>
                <a:cs typeface="Lato Regular"/>
              </a:rPr>
              <a:t>Networks are everywhere</a:t>
            </a:r>
            <a:endParaRPr lang="en-US" b="1" dirty="0">
              <a:latin typeface="Lato Regular"/>
              <a:cs typeface="Lato Regular"/>
            </a:endParaRPr>
          </a:p>
        </p:txBody>
      </p:sp>
      <p:pic>
        <p:nvPicPr>
          <p:cNvPr id="6" name="Content Placeholder 5" descr="Screen Shot 2014-10-27 at 2.49.18 PM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106" t="-368" r="-16032" b="368"/>
          <a:stretch/>
        </p:blipFill>
        <p:spPr/>
      </p:pic>
    </p:spTree>
    <p:extLst>
      <p:ext uri="{BB962C8B-B14F-4D97-AF65-F5344CB8AC3E}">
        <p14:creationId xmlns:p14="http://schemas.microsoft.com/office/powerpoint/2010/main" val="2738445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_Shot_2014-10-27_at_2_36_11_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0"/>
            <a:ext cx="63019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51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graySlid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 Regular"/>
                <a:cs typeface="Lato Regular"/>
              </a:rPr>
              <a:t>Watson v. Humans</a:t>
            </a:r>
            <a:endParaRPr lang="en-US" b="1" dirty="0">
              <a:latin typeface="Lato Regular"/>
              <a:cs typeface="Lato Regular"/>
            </a:endParaRPr>
          </a:p>
        </p:txBody>
      </p:sp>
      <p:pic>
        <p:nvPicPr>
          <p:cNvPr id="4" name="Content Placeholder 3" descr="17jeopardy_337-span-articleLarge.jp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" b="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66241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gray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 Regular"/>
                <a:cs typeface="Lato Regular"/>
              </a:rPr>
              <a:t>Impressed yet?</a:t>
            </a:r>
            <a:endParaRPr lang="en-US" b="1" dirty="0">
              <a:latin typeface="Lato Regular"/>
              <a:cs typeface="Lato Regular"/>
            </a:endParaRPr>
          </a:p>
        </p:txBody>
      </p:sp>
      <p:pic>
        <p:nvPicPr>
          <p:cNvPr id="4" name="Content Placeholder 3" descr="funny-barack-michelle-obama-face.jp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355" r="-13319"/>
          <a:stretch/>
        </p:blipFill>
        <p:spPr/>
      </p:pic>
    </p:spTree>
    <p:extLst>
      <p:ext uri="{BB962C8B-B14F-4D97-AF65-F5344CB8AC3E}">
        <p14:creationId xmlns:p14="http://schemas.microsoft.com/office/powerpoint/2010/main" val="1424931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graySlid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Lato Regular"/>
                <a:cs typeface="Lato Regular"/>
              </a:rPr>
              <a:t>Western US Power Grid</a:t>
            </a:r>
            <a:endParaRPr lang="en-US" b="1" dirty="0">
              <a:latin typeface="Lato Regular"/>
              <a:cs typeface="Lato Regular"/>
            </a:endParaRPr>
          </a:p>
        </p:txBody>
      </p:sp>
      <p:pic>
        <p:nvPicPr>
          <p:cNvPr id="4" name="Content Placeholder 3" descr="display125.png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26" t="-289" r="-4147" b="-1"/>
          <a:stretch/>
        </p:blipFill>
        <p:spPr/>
      </p:pic>
    </p:spTree>
    <p:extLst>
      <p:ext uri="{BB962C8B-B14F-4D97-AF65-F5344CB8AC3E}">
        <p14:creationId xmlns:p14="http://schemas.microsoft.com/office/powerpoint/2010/main" val="3354884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raySlid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Enterprise Data Graphs = $$$</a:t>
            </a:r>
            <a:endParaRPr lang="en-US" b="1" dirty="0">
              <a:solidFill>
                <a:schemeClr val="bg2">
                  <a:lumMod val="10000"/>
                </a:schemeClr>
              </a:solidFill>
              <a:latin typeface="Lato Regular"/>
              <a:cs typeface="Lato Regular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2209800"/>
            <a:ext cx="8229600" cy="3687763"/>
          </a:xfrm>
        </p:spPr>
        <p:txBody>
          <a:bodyPr>
            <a:normAutofit fontScale="77500" lnSpcReduction="20000"/>
          </a:bodyPr>
          <a:lstStyle/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accent6"/>
                </a:solidFill>
                <a:latin typeface="Lato Regular"/>
                <a:cs typeface="Lato Regular"/>
              </a:rPr>
              <a:t>Business intelligence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– financial records, trading history, sales data</a:t>
            </a:r>
          </a:p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accent1"/>
                </a:solidFill>
                <a:latin typeface="Lato Regular"/>
                <a:cs typeface="Lato Regular"/>
              </a:rPr>
              <a:t>Recommendations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 – products, content, experts, ads</a:t>
            </a:r>
          </a:p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  <a:latin typeface="Lato Regular"/>
                <a:cs typeface="Lato Regular"/>
              </a:rPr>
              <a:t>Fraud detection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- customer analytics, enterprise IT</a:t>
            </a:r>
          </a:p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rgbClr val="FF0000"/>
                </a:solidFill>
                <a:latin typeface="Lato Regular"/>
                <a:cs typeface="Lato Regular"/>
              </a:rPr>
              <a:t>Logistics</a:t>
            </a:r>
            <a:r>
              <a:rPr lang="en-US" dirty="0" smtClean="0">
                <a:solidFill>
                  <a:srgbClr val="FF0000"/>
                </a:solidFill>
                <a:latin typeface="Lato Regular"/>
                <a:cs typeface="Lato Regular"/>
              </a:rPr>
              <a:t>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– order fulfillment, package delivery routing</a:t>
            </a:r>
          </a:p>
          <a:p>
            <a:pPr>
              <a:spcAft>
                <a:spcPts val="1200"/>
              </a:spcAft>
            </a:pPr>
            <a:r>
              <a:rPr lang="en-US" b="1" dirty="0" smtClean="0">
                <a:solidFill>
                  <a:schemeClr val="accent5"/>
                </a:solidFill>
                <a:latin typeface="Lato Regular"/>
                <a:cs typeface="Lato Regular"/>
              </a:rPr>
              <a:t>Social</a:t>
            </a:r>
            <a:r>
              <a:rPr lang="en-US" dirty="0" smtClean="0">
                <a:solidFill>
                  <a:schemeClr val="accent5"/>
                </a:solidFill>
                <a:latin typeface="Lato Regular"/>
                <a:cs typeface="Lato Regular"/>
              </a:rPr>
              <a:t>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– build, maintain, or detect communities</a:t>
            </a:r>
          </a:p>
          <a:p>
            <a:pPr>
              <a:spcAft>
                <a:spcPts val="1200"/>
              </a:spcAft>
            </a:pPr>
            <a:r>
              <a:rPr lang="en-US" dirty="0" smtClean="0">
                <a:solidFill>
                  <a:schemeClr val="bg2">
                    <a:lumMod val="10000"/>
                  </a:schemeClr>
                </a:solidFill>
                <a:latin typeface="Lato Regular"/>
                <a:cs typeface="Lato Regular"/>
              </a:rPr>
              <a:t>More…</a:t>
            </a:r>
          </a:p>
          <a:p>
            <a:pPr>
              <a:spcAft>
                <a:spcPts val="1200"/>
              </a:spcAft>
            </a:pPr>
            <a:endParaRPr lang="en-US" dirty="0" smtClean="0">
              <a:solidFill>
                <a:schemeClr val="bg2">
                  <a:lumMod val="10000"/>
                </a:schemeClr>
              </a:solidFill>
              <a:latin typeface="Lato Regular"/>
              <a:cs typeface="Lato Regular"/>
            </a:endParaRPr>
          </a:p>
          <a:p>
            <a:pPr>
              <a:spcAft>
                <a:spcPts val="1200"/>
              </a:spcAft>
            </a:pPr>
            <a:endParaRPr lang="en-US" dirty="0" smtClean="0">
              <a:solidFill>
                <a:schemeClr val="bg2">
                  <a:lumMod val="10000"/>
                </a:schemeClr>
              </a:solidFill>
              <a:latin typeface="Lato Regular"/>
              <a:cs typeface="Lato Regular"/>
            </a:endParaRPr>
          </a:p>
          <a:p>
            <a:pPr>
              <a:spcAft>
                <a:spcPts val="1200"/>
              </a:spcAft>
            </a:pPr>
            <a:endParaRPr lang="en-US" dirty="0" smtClean="0">
              <a:solidFill>
                <a:schemeClr val="bg2">
                  <a:lumMod val="10000"/>
                </a:schemeClr>
              </a:solidFill>
              <a:latin typeface="Lato Regular"/>
              <a:cs typeface="Lato Regular"/>
            </a:endParaRPr>
          </a:p>
          <a:p>
            <a:pPr>
              <a:spcAft>
                <a:spcPts val="1200"/>
              </a:spcAft>
            </a:pPr>
            <a:endParaRPr lang="en-US" dirty="0" smtClean="0">
              <a:solidFill>
                <a:schemeClr val="bg2">
                  <a:lumMod val="10000"/>
                </a:schemeClr>
              </a:solidFill>
              <a:latin typeface="Lato Regular"/>
              <a:cs typeface="Lato Regular"/>
            </a:endParaRPr>
          </a:p>
          <a:p>
            <a:pPr>
              <a:buNone/>
            </a:pPr>
            <a:endParaRPr lang="en-US" dirty="0">
              <a:solidFill>
                <a:schemeClr val="bg2">
                  <a:lumMod val="10000"/>
                </a:schemeClr>
              </a:solidFill>
              <a:latin typeface="Lato Regular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39425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Synata 1">
      <a:dk1>
        <a:srgbClr val="444B52"/>
      </a:dk1>
      <a:lt1>
        <a:sysClr val="window" lastClr="FFFFFF"/>
      </a:lt1>
      <a:dk2>
        <a:srgbClr val="4D565F"/>
      </a:dk2>
      <a:lt2>
        <a:srgbClr val="ECF0F1"/>
      </a:lt2>
      <a:accent1>
        <a:srgbClr val="742F8B"/>
      </a:accent1>
      <a:accent2>
        <a:srgbClr val="FCB539"/>
      </a:accent2>
      <a:accent3>
        <a:srgbClr val="9CCD58"/>
      </a:accent3>
      <a:accent4>
        <a:srgbClr val="8F41A9"/>
      </a:accent4>
      <a:accent5>
        <a:srgbClr val="3380CA"/>
      </a:accent5>
      <a:accent6>
        <a:srgbClr val="FE7A3D"/>
      </a:accent6>
      <a:hlink>
        <a:srgbClr val="1ABC9C"/>
      </a:hlink>
      <a:folHlink>
        <a:srgbClr val="16A08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3204</TotalTime>
  <Words>783</Words>
  <Application>Microsoft Macintosh PowerPoint</Application>
  <PresentationFormat>On-screen Show (4:3)</PresentationFormat>
  <Paragraphs>145</Paragraphs>
  <Slides>30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PowerPoint Presentation</vt:lpstr>
      <vt:lpstr>Agenda</vt:lpstr>
      <vt:lpstr>Intro to Graphs</vt:lpstr>
      <vt:lpstr>Networks are everywhere</vt:lpstr>
      <vt:lpstr>PowerPoint Presentation</vt:lpstr>
      <vt:lpstr>Watson v. Humans</vt:lpstr>
      <vt:lpstr>Impressed yet?</vt:lpstr>
      <vt:lpstr>Western US Power Grid</vt:lpstr>
      <vt:lpstr>Enterprise Data Graphs = $$$</vt:lpstr>
      <vt:lpstr>Graph Analysis 101</vt:lpstr>
      <vt:lpstr>Bridges of Konigsberg</vt:lpstr>
      <vt:lpstr>Bridges of Konigsberg</vt:lpstr>
      <vt:lpstr>What is a graph?</vt:lpstr>
      <vt:lpstr>Overall Architecture</vt:lpstr>
      <vt:lpstr>Getting Started</vt:lpstr>
      <vt:lpstr>Typesafe Activator</vt:lpstr>
      <vt:lpstr>Setup Your Project 1</vt:lpstr>
      <vt:lpstr>Download Spark</vt:lpstr>
      <vt:lpstr>Setup Your Project 2</vt:lpstr>
      <vt:lpstr>All Files Go Into Lib</vt:lpstr>
      <vt:lpstr>SBT Assembly</vt:lpstr>
      <vt:lpstr>SBT Assembly (continued)</vt:lpstr>
      <vt:lpstr>SBT Assembly (continued)</vt:lpstr>
      <vt:lpstr>Load Your Sample Data</vt:lpstr>
      <vt:lpstr>Load Your Sample Data</vt:lpstr>
      <vt:lpstr>Working with Graphs</vt:lpstr>
      <vt:lpstr>Let’s Get Coding</vt:lpstr>
      <vt:lpstr>Update Build.sbt</vt:lpstr>
      <vt:lpstr>Appendix – Graph Analysis</vt:lpstr>
      <vt:lpstr>Thanks!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Titles should be 36pt </dc:title>
  <dc:creator>B</dc:creator>
  <cp:lastModifiedBy>Patrick White</cp:lastModifiedBy>
  <cp:revision>44</cp:revision>
  <dcterms:created xsi:type="dcterms:W3CDTF">2013-11-08T22:13:31Z</dcterms:created>
  <dcterms:modified xsi:type="dcterms:W3CDTF">2014-10-28T22:38:08Z</dcterms:modified>
</cp:coreProperties>
</file>

<file path=docProps/thumbnail.jpeg>
</file>